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docProps/core.xml" ContentType="application/vnd.openxmlformats-package.core-properties+xml"/>
  <Override PartName="/ppt/slideLayouts/slideLayout4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0.xml" ContentType="application/vnd.openxmlformats-officedocument.presentationml.slideLayout+xml"/>
  <Override PartName="/ppt/slides/slide3.xml" ContentType="application/vnd.openxmlformats-officedocument.presentationml.slide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r:id="rId1"/>
  </p:sldMasterIdLst>
  <p:notesMasterIdLst>
    <p:notesMasterId r:id="rId11"/>
  </p:notesMasterIdLst>
  <p:sldIdLst>
    <p:sldId id="261" r:id="rId2"/>
    <p:sldId id="262" r:id="rId3"/>
    <p:sldId id="263" r:id="rId4"/>
    <p:sldId id="264" r:id="rId5"/>
    <p:sldId id="256" r:id="rId6"/>
    <p:sldId id="257" r:id="rId7"/>
    <p:sldId id="260" r:id="rId8"/>
    <p:sldId id="258" r:id="rId9"/>
    <p:sldId id="259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extLst>
    <p:ext uri="{E76CE94A-603C-4142-B9EB-6D1370010A27}">
      <p14:discardImageEditData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0"/>
    </p:ext>
    <p:ext uri="{D31A062A-798A-4329-ABDD-BBA856620510}">
      <p14:defaultImageDpi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>
    <p:restoredLeft sz="15620"/>
    <p:restoredTop sz="94660"/>
  </p:normalViewPr>
  <p:slideViewPr>
    <p:cSldViewPr snapToGrid="0" snapToObjects="1">
      <p:cViewPr varScale="1">
        <p:scale>
          <a:sx n="106" d="100"/>
          <a:sy n="106" d="100"/>
        </p:scale>
        <p:origin x="-96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148528E-C223-674E-8756-1714861DB401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CFE08D4-B660-3A47-93C6-11680D8CCDE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1125929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7426049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2308612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3506605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519984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4480035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221539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3834029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2787174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3093177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1680629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5400884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258EF9-D469-A341-90EB-20C2531C0AF4}" type="datetimeFigureOut">
              <a:rPr lang="en-US" smtClean="0"/>
              <a:pPr/>
              <a:t>9/11/17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365024-EDE4-614C-8B29-A7FA556720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500604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  <p:sldLayoutId r:id="rId10"/>
    <p:sldLayoutId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437293"/>
            <a:ext cx="7772400" cy="1470025"/>
          </a:xfrm>
        </p:spPr>
        <p:txBody>
          <a:bodyPr/>
          <a:lstStyle/>
          <a:p>
            <a:r>
              <a:rPr lang="en-US" dirty="0" smtClean="0"/>
              <a:t>Do Now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630" y="1907317"/>
            <a:ext cx="6400800" cy="3546523"/>
          </a:xfrm>
        </p:spPr>
        <p:txBody>
          <a:bodyPr>
            <a:noAutofit/>
          </a:bodyPr>
          <a:lstStyle/>
          <a:p>
            <a:pPr algn="l"/>
            <a:r>
              <a:rPr lang="en-US" sz="3600" dirty="0" smtClean="0">
                <a:solidFill>
                  <a:schemeClr val="tx1"/>
                </a:solidFill>
              </a:rPr>
              <a:t>Which was the most important effect of the Constitution?</a:t>
            </a:r>
          </a:p>
          <a:p>
            <a:pPr marL="571500" indent="-571500" algn="l">
              <a:buFont typeface="Arial"/>
              <a:buChar char="•"/>
            </a:pPr>
            <a:r>
              <a:rPr lang="en-US" sz="3600" dirty="0" smtClean="0">
                <a:solidFill>
                  <a:schemeClr val="tx1"/>
                </a:solidFill>
              </a:rPr>
              <a:t>Individual rights?</a:t>
            </a:r>
          </a:p>
          <a:p>
            <a:pPr marL="571500" indent="-571500" algn="l">
              <a:buFont typeface="Arial"/>
              <a:buChar char="•"/>
            </a:pPr>
            <a:r>
              <a:rPr lang="en-US" sz="3600" dirty="0" smtClean="0">
                <a:solidFill>
                  <a:schemeClr val="tx1"/>
                </a:solidFill>
              </a:rPr>
              <a:t>Government organization?</a:t>
            </a:r>
          </a:p>
          <a:p>
            <a:pPr marL="571500" indent="-571500" algn="l">
              <a:buFont typeface="Arial"/>
              <a:buChar char="•"/>
            </a:pPr>
            <a:r>
              <a:rPr lang="en-US" sz="3600" dirty="0" smtClean="0">
                <a:solidFill>
                  <a:schemeClr val="tx1"/>
                </a:solidFill>
              </a:rPr>
              <a:t>Economic power?</a:t>
            </a:r>
          </a:p>
          <a:p>
            <a:pPr marL="571500" indent="-571500" algn="l"/>
            <a:r>
              <a:rPr lang="en-US" sz="3600" dirty="0" smtClean="0">
                <a:solidFill>
                  <a:schemeClr val="tx1"/>
                </a:solidFill>
              </a:rPr>
              <a:t>Please explain your answer in one or two sentences.</a:t>
            </a:r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012983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468"/>
            <a:ext cx="7772400" cy="56817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Do </a:t>
            </a:r>
            <a:r>
              <a:rPr lang="en-US" dirty="0" err="1" smtClean="0"/>
              <a:t>Now_test</a:t>
            </a:r>
            <a:r>
              <a:rPr lang="en-US" dirty="0" smtClean="0"/>
              <a:t> prep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249" y="939317"/>
            <a:ext cx="8638021" cy="4529242"/>
          </a:xfrm>
        </p:spPr>
        <p:txBody>
          <a:bodyPr>
            <a:noAutofit/>
          </a:bodyPr>
          <a:lstStyle/>
          <a:p>
            <a:pPr algn="l"/>
            <a:r>
              <a:rPr lang="en-US" sz="2800" dirty="0" smtClean="0">
                <a:solidFill>
                  <a:schemeClr val="tx1"/>
                </a:solidFill>
              </a:rPr>
              <a:t>“We </a:t>
            </a:r>
            <a:r>
              <a:rPr lang="en-US" sz="2800" dirty="0">
                <a:solidFill>
                  <a:schemeClr val="tx1"/>
                </a:solidFill>
              </a:rPr>
              <a:t>have </a:t>
            </a:r>
            <a:r>
              <a:rPr lang="en-US" sz="2800" b="1" i="1" dirty="0">
                <a:solidFill>
                  <a:schemeClr val="tx1"/>
                </a:solidFill>
              </a:rPr>
              <a:t>errors to correct</a:t>
            </a:r>
            <a:r>
              <a:rPr lang="en-US" sz="2800" dirty="0">
                <a:solidFill>
                  <a:schemeClr val="tx1"/>
                </a:solidFill>
              </a:rPr>
              <a:t>; we have probably had </a:t>
            </a:r>
            <a:r>
              <a:rPr lang="en-US" sz="2800" b="1" i="1" dirty="0">
                <a:solidFill>
                  <a:schemeClr val="tx1"/>
                </a:solidFill>
              </a:rPr>
              <a:t>too good an opinion of human nature</a:t>
            </a:r>
            <a:r>
              <a:rPr lang="en-US" sz="2800" dirty="0">
                <a:solidFill>
                  <a:schemeClr val="tx1"/>
                </a:solidFill>
              </a:rPr>
              <a:t> in forming our confederation. Experience has taught us, that men will not adopt and carry into execution measures the best calculated for their own good, </a:t>
            </a:r>
            <a:r>
              <a:rPr lang="en-US" sz="2800" b="1" i="1" dirty="0">
                <a:solidFill>
                  <a:schemeClr val="tx1"/>
                </a:solidFill>
              </a:rPr>
              <a:t>without the intervention of a coercive power</a:t>
            </a:r>
            <a:r>
              <a:rPr lang="en-US" sz="2800" dirty="0">
                <a:solidFill>
                  <a:schemeClr val="tx1"/>
                </a:solidFill>
              </a:rPr>
              <a:t>. I do not conceive we can exist long as a nation without having lodged some where </a:t>
            </a:r>
            <a:r>
              <a:rPr lang="en-US" sz="2800" b="1" i="1" dirty="0">
                <a:solidFill>
                  <a:schemeClr val="tx1"/>
                </a:solidFill>
              </a:rPr>
              <a:t>a power, which will pervade the whole Union</a:t>
            </a:r>
            <a:r>
              <a:rPr lang="en-US" sz="2800" dirty="0">
                <a:solidFill>
                  <a:schemeClr val="tx1"/>
                </a:solidFill>
              </a:rPr>
              <a:t> in as energetic a manner, as the authority of the State Governments </a:t>
            </a:r>
            <a:r>
              <a:rPr lang="en-US" sz="2800" dirty="0" smtClean="0">
                <a:solidFill>
                  <a:schemeClr val="tx1"/>
                </a:solidFill>
              </a:rPr>
              <a:t>extends </a:t>
            </a:r>
            <a:r>
              <a:rPr lang="en-US" sz="2800" dirty="0">
                <a:solidFill>
                  <a:schemeClr val="tx1"/>
                </a:solidFill>
              </a:rPr>
              <a:t>over the several States</a:t>
            </a:r>
            <a:r>
              <a:rPr lang="en-US" sz="2400" dirty="0" smtClean="0">
                <a:solidFill>
                  <a:schemeClr val="tx1"/>
                </a:solidFill>
              </a:rPr>
              <a:t>.”</a:t>
            </a:r>
          </a:p>
          <a:p>
            <a:pPr algn="l"/>
            <a:r>
              <a:rPr lang="en-US" sz="2400" dirty="0" smtClean="0">
                <a:solidFill>
                  <a:schemeClr val="tx1"/>
                </a:solidFill>
              </a:rPr>
              <a:t>George Washington to John Jay in 1786</a:t>
            </a:r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072307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468"/>
            <a:ext cx="7772400" cy="56817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Test prep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685800" y="727640"/>
            <a:ext cx="12297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Brainstorm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685800" y="1309751"/>
            <a:ext cx="8124188" cy="201093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534503" y="3923409"/>
            <a:ext cx="2455072" cy="201093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dirty="0" smtClean="0">
                <a:solidFill>
                  <a:schemeClr val="tx1"/>
                </a:solidFill>
              </a:rPr>
              <a:t>1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2989575" y="3884749"/>
            <a:ext cx="2455072" cy="201093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dirty="0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13" name="Rectangle 12"/>
          <p:cNvSpPr/>
          <p:nvPr/>
        </p:nvSpPr>
        <p:spPr>
          <a:xfrm>
            <a:off x="5444647" y="3884749"/>
            <a:ext cx="2455072" cy="201093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dirty="0">
                <a:solidFill>
                  <a:schemeClr val="tx1"/>
                </a:solidFill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279132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468"/>
            <a:ext cx="7772400" cy="56817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Do </a:t>
            </a:r>
            <a:r>
              <a:rPr lang="en-US" dirty="0" err="1" smtClean="0"/>
              <a:t>Now_test</a:t>
            </a:r>
            <a:r>
              <a:rPr lang="en-US" dirty="0" smtClean="0"/>
              <a:t> prep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249" y="939316"/>
            <a:ext cx="8638021" cy="5596207"/>
          </a:xfrm>
        </p:spPr>
        <p:txBody>
          <a:bodyPr>
            <a:noAutofit/>
          </a:bodyPr>
          <a:lstStyle/>
          <a:p>
            <a:pPr algn="l"/>
            <a:r>
              <a:rPr lang="en-US" sz="2400" dirty="0" smtClean="0">
                <a:solidFill>
                  <a:schemeClr val="tx1"/>
                </a:solidFill>
              </a:rPr>
              <a:t>Read the quotation from George Washington three times. </a:t>
            </a:r>
          </a:p>
          <a:p>
            <a:pPr algn="l"/>
            <a:endParaRPr lang="en-US" sz="2400" dirty="0" smtClean="0">
              <a:solidFill>
                <a:schemeClr val="tx1"/>
              </a:solidFill>
            </a:endParaRPr>
          </a:p>
          <a:p>
            <a:pPr algn="l"/>
            <a:r>
              <a:rPr lang="en-US" sz="2400" dirty="0" smtClean="0">
                <a:solidFill>
                  <a:schemeClr val="tx1"/>
                </a:solidFill>
              </a:rPr>
              <a:t>Find three issues that the writers of the Constitution addressed in their work. For example, does </a:t>
            </a:r>
            <a:r>
              <a:rPr lang="en-US" sz="2400" dirty="0">
                <a:solidFill>
                  <a:schemeClr val="tx1"/>
                </a:solidFill>
              </a:rPr>
              <a:t>the phrase “had too good an opinion of human </a:t>
            </a:r>
            <a:r>
              <a:rPr lang="en-US" sz="2400" dirty="0" smtClean="0">
                <a:solidFill>
                  <a:schemeClr val="tx1"/>
                </a:solidFill>
              </a:rPr>
              <a:t>nature” remind you of Madison’s statement about “angels”? [Use that in your answer.] </a:t>
            </a:r>
          </a:p>
          <a:p>
            <a:pPr algn="l"/>
            <a:endParaRPr lang="en-US" sz="2400" dirty="0">
              <a:solidFill>
                <a:schemeClr val="tx1"/>
              </a:solidFill>
            </a:endParaRPr>
          </a:p>
          <a:p>
            <a:pPr algn="l"/>
            <a:r>
              <a:rPr lang="en-US" sz="2400" dirty="0" smtClean="0">
                <a:solidFill>
                  <a:schemeClr val="tx1"/>
                </a:solidFill>
              </a:rPr>
              <a:t>In your answer, you must include THREE direct quotations. You must denote quotations two ways. First, you must put quotation marks around them. Second, you must underline them.</a:t>
            </a:r>
          </a:p>
          <a:p>
            <a:pPr algn="l"/>
            <a:r>
              <a:rPr lang="en-US" sz="2400" dirty="0" smtClean="0">
                <a:solidFill>
                  <a:schemeClr val="tx1"/>
                </a:solidFill>
              </a:rPr>
              <a:t>You will be able to use </a:t>
            </a:r>
            <a:r>
              <a:rPr lang="en-US" sz="2400" i="1" dirty="0" smtClean="0">
                <a:solidFill>
                  <a:schemeClr val="tx1"/>
                </a:solidFill>
              </a:rPr>
              <a:t>Our Documents </a:t>
            </a:r>
            <a:r>
              <a:rPr lang="en-US" sz="2400" dirty="0" smtClean="0">
                <a:solidFill>
                  <a:schemeClr val="tx1"/>
                </a:solidFill>
              </a:rPr>
              <a:t>during the test.</a:t>
            </a:r>
          </a:p>
          <a:p>
            <a:pPr algn="l"/>
            <a:r>
              <a:rPr lang="en-US" sz="2400" dirty="0" smtClean="0">
                <a:solidFill>
                  <a:schemeClr val="tx1"/>
                </a:solidFill>
              </a:rPr>
              <a:t>On the test, you will have a question similar to this one as well as several short answer questions.</a:t>
            </a:r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379372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3064" y="209370"/>
            <a:ext cx="8726791" cy="1841924"/>
          </a:xfrm>
          <a:ln w="38100" cmpd="sng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US" dirty="0" smtClean="0"/>
              <a:t>How did the Founding Fathers design the Constitution so it would bring economic strength to the young United States?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93063" y="2388429"/>
            <a:ext cx="8726791" cy="4123618"/>
          </a:xfrm>
        </p:spPr>
        <p:txBody>
          <a:bodyPr>
            <a:normAutofit fontScale="92500" lnSpcReduction="20000"/>
          </a:bodyPr>
          <a:lstStyle/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The members of the Constitutional Convention gave the central “federal” government the power to tax. “The Congress shall have Power To lay and collect Taxes…” Article I, Section 8. 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The nation could now pay off debts owed to foreign nations. (America borrowed from France, Spain and Netherlands to fight the Revolutionary War.)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Now that America could re-pay its current debts, it could borrow more money in the future. It could also pay for an army and navy.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8523652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3064" y="209370"/>
            <a:ext cx="8726791" cy="1841924"/>
          </a:xfrm>
          <a:ln w="38100" cmpd="sng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US" dirty="0" smtClean="0"/>
              <a:t>How did the Founding Fathers design the Constitution so it would bring economic strength to the young United States?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93063" y="2388429"/>
            <a:ext cx="8726791" cy="4335260"/>
          </a:xfrm>
        </p:spPr>
        <p:txBody>
          <a:bodyPr>
            <a:normAutofit/>
          </a:bodyPr>
          <a:lstStyle/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The members of the Constitutional Convention gave the central government the power to “regulate…Commerce…among the several States.” Article I, Section 8.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Arguments among states would be resolved by the federal government.</a:t>
            </a:r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0771514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3064" y="209370"/>
            <a:ext cx="8726791" cy="1841924"/>
          </a:xfrm>
          <a:ln w="38100" cmpd="sng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US" dirty="0" smtClean="0"/>
              <a:t>How did the Founding Fathers design the Constitution so it would bring economic strength to the young United States?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93063" y="2388429"/>
            <a:ext cx="8726791" cy="4335260"/>
          </a:xfrm>
        </p:spPr>
        <p:txBody>
          <a:bodyPr>
            <a:normAutofit/>
          </a:bodyPr>
          <a:lstStyle/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The members of the Constitutional Convention forbade states from interfering with contracts. 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“No State shall …pass any …Law impairing the Obligation of Contracts….” Article I, Section 10.</a:t>
            </a:r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1026291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3064" y="209370"/>
            <a:ext cx="8726791" cy="1841924"/>
          </a:xfrm>
          <a:ln w="38100" cmpd="sng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US" dirty="0" smtClean="0"/>
              <a:t>How did the Founding Fathers design the Constitution so it would bring economic strength to the young United States?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93063" y="2388429"/>
            <a:ext cx="8726791" cy="4335260"/>
          </a:xfrm>
        </p:spPr>
        <p:txBody>
          <a:bodyPr>
            <a:normAutofit/>
          </a:bodyPr>
          <a:lstStyle/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The Founding Fathers wanted to ensure that the government could not simply take property without paying a fair price to the citizen owner of that property.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Fifth Amendment: “nor shall private property be taken for public use, without just compensation.”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0771514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3064" y="209370"/>
            <a:ext cx="8726791" cy="1841924"/>
          </a:xfrm>
          <a:ln w="38100" cmpd="sng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US" dirty="0" smtClean="0"/>
              <a:t>How did the Founding Fathers design the Constitution so it would bring economic strength to the young United States?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93063" y="2388429"/>
            <a:ext cx="8726791" cy="2772369"/>
          </a:xfrm>
        </p:spPr>
        <p:txBody>
          <a:bodyPr>
            <a:normAutofit fontScale="85000" lnSpcReduction="20000"/>
          </a:bodyPr>
          <a:lstStyle/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solidFill>
                  <a:schemeClr val="tx1"/>
                </a:solidFill>
              </a:rPr>
              <a:t>Nation could borrow in the future and pay for military.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solidFill>
                  <a:schemeClr val="tx1"/>
                </a:solidFill>
              </a:rPr>
              <a:t>States could not argue with each other.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solidFill>
                  <a:schemeClr val="tx1"/>
                </a:solidFill>
              </a:rPr>
              <a:t>States could not interfere with contracts.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solidFill>
                  <a:schemeClr val="tx1"/>
                </a:solidFill>
              </a:rPr>
              <a:t>Government could not take property unfairly.</a:t>
            </a:r>
          </a:p>
          <a:p>
            <a:pPr marL="514350" indent="-514350" algn="l">
              <a:buFont typeface="+mj-lt"/>
              <a:buAutoNum type="arabicPeriod"/>
            </a:pPr>
            <a:endParaRPr lang="en-US" dirty="0">
              <a:solidFill>
                <a:schemeClr val="tx1"/>
              </a:solidFill>
            </a:endParaRPr>
          </a:p>
          <a:p>
            <a:pPr algn="l"/>
            <a:r>
              <a:rPr lang="en-US" dirty="0" smtClean="0">
                <a:solidFill>
                  <a:schemeClr val="tx1"/>
                </a:solidFill>
              </a:rPr>
              <a:t>Test question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0771514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2460</TotalTime>
  <Words>627</Words>
  <Application>Microsoft Macintosh PowerPoint</Application>
  <PresentationFormat>On-screen Show (4:3)</PresentationFormat>
  <Paragraphs>42</Paragraphs>
  <Slides>9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Do Now</vt:lpstr>
      <vt:lpstr>Do Now_test prep</vt:lpstr>
      <vt:lpstr>Test prep</vt:lpstr>
      <vt:lpstr>Do Now_test prep</vt:lpstr>
      <vt:lpstr>How did the Founding Fathers design the Constitution so it would bring economic strength to the young United States?</vt:lpstr>
      <vt:lpstr>How did the Founding Fathers design the Constitution so it would bring economic strength to the young United States?</vt:lpstr>
      <vt:lpstr>How did the Founding Fathers design the Constitution so it would bring economic strength to the young United States?</vt:lpstr>
      <vt:lpstr>How did the Founding Fathers design the Constitution so it would bring economic strength to the young United States?</vt:lpstr>
      <vt:lpstr>How did the Founding Fathers design the Constitution so it would bring economic strength to the young United States?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did the Founding Fathers design the Constitution so it would bring economic strength to the young United States?</dc:title>
  <dc:creator>Thomas Hagerty</dc:creator>
  <cp:lastModifiedBy>Thomas Hagerty</cp:lastModifiedBy>
  <cp:revision>32</cp:revision>
  <dcterms:created xsi:type="dcterms:W3CDTF">2017-09-11T21:05:39Z</dcterms:created>
  <dcterms:modified xsi:type="dcterms:W3CDTF">2017-09-11T21:06:26Z</dcterms:modified>
</cp:coreProperties>
</file>

<file path=docProps/thumbnail.jpeg>
</file>